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72" r:id="rId8"/>
    <p:sldId id="273" r:id="rId9"/>
    <p:sldId id="275" r:id="rId10"/>
    <p:sldId id="276" r:id="rId11"/>
    <p:sldId id="277" r:id="rId12"/>
    <p:sldId id="261" r:id="rId13"/>
    <p:sldId id="262" r:id="rId14"/>
    <p:sldId id="263" r:id="rId15"/>
    <p:sldId id="265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372BBF7-F108-41F5-967A-3D71129B6970}" type="datetimeFigureOut">
              <a:rPr lang="uk-UA" smtClean="0"/>
              <a:t>22.02.2015</a:t>
            </a:fld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F875FCB-6F31-46A0-938B-25656798BE7C}" type="slidenum">
              <a:rPr lang="uk-UA" smtClean="0"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Предмет </a:t>
            </a:r>
            <a:r>
              <a:rPr lang="ru-RU" dirty="0" err="1"/>
              <a:t>культурології</a:t>
            </a:r>
            <a:r>
              <a:rPr lang="ru-RU" dirty="0"/>
              <a:t> як науки про культуру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269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Художня</a:t>
            </a:r>
            <a:r>
              <a:rPr lang="ru-RU" dirty="0"/>
              <a:t> культура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Художня</a:t>
            </a:r>
            <a:r>
              <a:rPr lang="ru-RU" dirty="0"/>
              <a:t> культура заснована на </a:t>
            </a:r>
            <a:r>
              <a:rPr lang="ru-RU" dirty="0" err="1"/>
              <a:t>ірраціональному</a:t>
            </a:r>
            <a:r>
              <a:rPr lang="ru-RU" dirty="0"/>
              <a:t>, </a:t>
            </a:r>
            <a:r>
              <a:rPr lang="ru-RU" dirty="0" err="1"/>
              <a:t>творчому</a:t>
            </a:r>
            <a:r>
              <a:rPr lang="ru-RU" dirty="0"/>
              <a:t> </a:t>
            </a:r>
            <a:r>
              <a:rPr lang="ru-RU" dirty="0" err="1" smtClean="0"/>
              <a:t>типі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/>
              <a:t>, </a:t>
            </a:r>
            <a:r>
              <a:rPr lang="ru-RU" dirty="0" err="1"/>
              <a:t>виражається</a:t>
            </a:r>
            <a:r>
              <a:rPr lang="ru-RU" dirty="0"/>
              <a:t> як в </a:t>
            </a:r>
            <a:r>
              <a:rPr lang="ru-RU" dirty="0" err="1"/>
              <a:t>об'єктивно-наочній</a:t>
            </a:r>
            <a:r>
              <a:rPr lang="ru-RU" dirty="0"/>
              <a:t>, так і </a:t>
            </a:r>
            <a:r>
              <a:rPr lang="ru-RU" dirty="0" err="1"/>
              <a:t>суб'єктивній</a:t>
            </a:r>
            <a:r>
              <a:rPr lang="ru-RU" dirty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, </a:t>
            </a:r>
            <a:r>
              <a:rPr lang="ru-RU" dirty="0" err="1" smtClean="0"/>
              <a:t>задовольняє</a:t>
            </a:r>
            <a:r>
              <a:rPr lang="ru-RU" dirty="0" smtClean="0"/>
              <a:t> </a:t>
            </a:r>
            <a:r>
              <a:rPr lang="ru-RU" dirty="0" err="1"/>
              <a:t>вторинні</a:t>
            </a:r>
            <a:r>
              <a:rPr lang="ru-RU" dirty="0"/>
              <a:t> потреби </a:t>
            </a:r>
            <a:r>
              <a:rPr lang="ru-RU" dirty="0" err="1"/>
              <a:t>людини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395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Фізична культура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Фізична</a:t>
            </a:r>
            <a:r>
              <a:rPr lang="ru-RU" dirty="0"/>
              <a:t> культура заснована на </a:t>
            </a:r>
            <a:r>
              <a:rPr lang="ru-RU" dirty="0" err="1"/>
              <a:t>раціональному</a:t>
            </a:r>
            <a:r>
              <a:rPr lang="ru-RU" dirty="0"/>
              <a:t>, </a:t>
            </a:r>
            <a:r>
              <a:rPr lang="ru-RU" dirty="0" err="1"/>
              <a:t>творчому</a:t>
            </a:r>
            <a:r>
              <a:rPr lang="ru-RU" dirty="0"/>
              <a:t> </a:t>
            </a:r>
            <a:r>
              <a:rPr lang="ru-RU" dirty="0" err="1"/>
              <a:t>типі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виражається</a:t>
            </a:r>
            <a:r>
              <a:rPr lang="ru-RU" dirty="0"/>
              <a:t> в </a:t>
            </a:r>
            <a:r>
              <a:rPr lang="ru-RU" dirty="0" err="1"/>
              <a:t>суб'єктивній</a:t>
            </a:r>
            <a:r>
              <a:rPr lang="ru-RU" dirty="0"/>
              <a:t> (</a:t>
            </a:r>
            <a:r>
              <a:rPr lang="ru-RU" dirty="0" err="1"/>
              <a:t>тілесною</a:t>
            </a:r>
            <a:r>
              <a:rPr lang="ru-RU" dirty="0"/>
              <a:t>)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задовольняє</a:t>
            </a:r>
            <a:r>
              <a:rPr lang="ru-RU" dirty="0"/>
              <a:t> </a:t>
            </a:r>
            <a:r>
              <a:rPr lang="ru-RU" dirty="0" err="1"/>
              <a:t>первинні</a:t>
            </a:r>
            <a:r>
              <a:rPr lang="ru-RU" dirty="0"/>
              <a:t> потреби </a:t>
            </a:r>
            <a:r>
              <a:rPr lang="ru-RU" dirty="0" err="1"/>
              <a:t>людини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1317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Концепції та парадигми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Більшість культурологів сходяться на тому, що у розвитку культурології можна виділити кілька основних теоретичних концепцій або парадигм як більш менш </a:t>
            </a:r>
            <a:r>
              <a:rPr lang="uk-UA" dirty="0" err="1"/>
              <a:t>відрефлексованих</a:t>
            </a:r>
            <a:r>
              <a:rPr lang="uk-UA" dirty="0"/>
              <a:t> теоретичних і методичних положень, на які спираються культурологічні дослідження.</a:t>
            </a:r>
          </a:p>
          <a:p>
            <a:pPr marL="0" indent="0">
              <a:buNone/>
            </a:pP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175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Концепції та парадигми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парадигми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uk-UA" dirty="0"/>
              <a:t>1.	</a:t>
            </a:r>
            <a:r>
              <a:rPr lang="uk-UA" i="1" dirty="0"/>
              <a:t>циклічна концепція (або концепція циклічних круговоротів</a:t>
            </a:r>
            <a:r>
              <a:rPr lang="uk-UA" i="1" dirty="0" smtClean="0"/>
              <a:t>);</a:t>
            </a:r>
            <a:endParaRPr lang="uk-UA" i="1" dirty="0"/>
          </a:p>
          <a:p>
            <a:pPr marL="0" indent="0">
              <a:buNone/>
            </a:pPr>
            <a:r>
              <a:rPr lang="uk-UA" dirty="0"/>
              <a:t>2.	</a:t>
            </a:r>
            <a:r>
              <a:rPr lang="uk-UA" i="1" dirty="0"/>
              <a:t>еволюціоністська;</a:t>
            </a:r>
          </a:p>
          <a:p>
            <a:pPr marL="0" indent="0">
              <a:buNone/>
            </a:pPr>
            <a:r>
              <a:rPr lang="uk-UA" dirty="0"/>
              <a:t>3.	</a:t>
            </a:r>
            <a:r>
              <a:rPr lang="uk-UA" i="1" dirty="0"/>
              <a:t>антропологічна</a:t>
            </a:r>
            <a:r>
              <a:rPr lang="uk-UA" i="1" dirty="0" smtClean="0"/>
              <a:t>;</a:t>
            </a:r>
            <a:endParaRPr lang="uk-UA" i="1" dirty="0"/>
          </a:p>
          <a:p>
            <a:pPr marL="0" indent="0">
              <a:buNone/>
            </a:pPr>
            <a:r>
              <a:rPr lang="uk-UA" dirty="0"/>
              <a:t>4.	</a:t>
            </a:r>
            <a:r>
              <a:rPr lang="uk-UA" i="1" dirty="0"/>
              <a:t>філософська;</a:t>
            </a:r>
          </a:p>
          <a:p>
            <a:pPr marL="0" indent="0">
              <a:buNone/>
            </a:pPr>
            <a:r>
              <a:rPr lang="uk-UA" dirty="0"/>
              <a:t>5.	</a:t>
            </a:r>
            <a:r>
              <a:rPr lang="uk-UA" i="1" dirty="0"/>
              <a:t>революційно-демократична.</a:t>
            </a:r>
          </a:p>
        </p:txBody>
      </p:sp>
    </p:spTree>
    <p:extLst>
      <p:ext uri="{BB962C8B-B14F-4D97-AF65-F5344CB8AC3E}">
        <p14:creationId xmlns:p14="http://schemas.microsoft.com/office/powerpoint/2010/main" val="119660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функції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Звичайно, що у реальному житті суспільства вище названі аспекти взаємодоповнюються, переплітаються. Аналіз цих </a:t>
            </a:r>
            <a:r>
              <a:rPr lang="uk-UA" dirty="0" smtClean="0"/>
              <a:t>взаємопов‘язаних </a:t>
            </a:r>
            <a:r>
              <a:rPr lang="uk-UA" dirty="0"/>
              <a:t>сторін культури дозволяє з'ясувати, у чому полягають її основні функції.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455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Основні функції культури: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tx1">
              <a:alpha val="14000"/>
            </a:schemeClr>
          </a:solidFill>
          <a:ln>
            <a:solidFill>
              <a:schemeClr val="bg1">
                <a:alpha val="33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dirty="0"/>
              <a:t>1. </a:t>
            </a:r>
            <a:r>
              <a:rPr lang="uk-UA" dirty="0" smtClean="0"/>
              <a:t>адаптаційна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uk-UA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пізнавальна</a:t>
            </a:r>
          </a:p>
          <a:p>
            <a:pPr marL="0" indent="0" algn="ctr">
              <a:buNone/>
            </a:pPr>
            <a:r>
              <a:rPr lang="uk-UA" dirty="0"/>
              <a:t>3. аксіологічна (ціннісна</a:t>
            </a:r>
            <a:r>
              <a:rPr lang="uk-UA" dirty="0" smtClean="0"/>
              <a:t>)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</a:t>
            </a:r>
            <a:r>
              <a:rPr lang="uk-UA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інформаційна</a:t>
            </a:r>
          </a:p>
          <a:p>
            <a:pPr marL="0" indent="0" algn="ctr">
              <a:buNone/>
            </a:pPr>
            <a:r>
              <a:rPr lang="uk-UA" dirty="0"/>
              <a:t>5. комунікативна (діалог культур</a:t>
            </a:r>
            <a:r>
              <a:rPr lang="uk-UA" dirty="0" smtClean="0"/>
              <a:t>)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6</a:t>
            </a:r>
            <a:r>
              <a:rPr lang="uk-UA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нормативна</a:t>
            </a:r>
          </a:p>
          <a:p>
            <a:pPr marL="0" indent="0" algn="ctr">
              <a:buNone/>
            </a:pPr>
            <a:r>
              <a:rPr lang="uk-UA" dirty="0"/>
              <a:t>7. </a:t>
            </a:r>
            <a:r>
              <a:rPr lang="uk-UA" dirty="0" smtClean="0"/>
              <a:t>гуманістична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8</a:t>
            </a:r>
            <a:r>
              <a:rPr lang="uk-UA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uk-UA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людинотворча</a:t>
            </a:r>
            <a:r>
              <a:rPr lang="uk-UA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(соціалізація особистості)</a:t>
            </a:r>
          </a:p>
          <a:p>
            <a:pPr marL="0" indent="0" algn="ctr">
              <a:buNone/>
            </a:pPr>
            <a:r>
              <a:rPr lang="uk-UA" dirty="0"/>
              <a:t>9. </a:t>
            </a:r>
            <a:r>
              <a:rPr lang="uk-UA" dirty="0" smtClean="0"/>
              <a:t>виховна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10</a:t>
            </a:r>
            <a:r>
              <a:rPr lang="uk-UA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світоглядна</a:t>
            </a:r>
          </a:p>
        </p:txBody>
      </p:sp>
    </p:spTree>
    <p:extLst>
      <p:ext uri="{BB962C8B-B14F-4D97-AF65-F5344CB8AC3E}">
        <p14:creationId xmlns:p14="http://schemas.microsoft.com/office/powerpoint/2010/main" val="1791368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Семіотика культури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Говорити про семіотику культури - означає говорити про культуру як про знакову систему, а будь-які культурні явища розглядувати як тексти, інформацію, що несуть, і сенс. Розуміти яку-небудь культуру - означає розуміти її семіотику, уміти встановлювати значення використовуваних в ній знаків і розшифровувати тексти, складені з них. Під словом "текст" в </a:t>
            </a:r>
            <a:r>
              <a:rPr lang="uk-UA" dirty="0" smtClean="0"/>
              <a:t>культурології </a:t>
            </a:r>
            <a:r>
              <a:rPr lang="uk-UA" dirty="0"/>
              <a:t>розуміється не лише письмове повідомлення, але будь-який об'єкт - витвір мистецтва, річ, звичай і так далі, - розглядуваний як носій інформації. </a:t>
            </a:r>
          </a:p>
        </p:txBody>
      </p:sp>
    </p:spTree>
    <p:extLst>
      <p:ext uri="{BB962C8B-B14F-4D97-AF65-F5344CB8AC3E}">
        <p14:creationId xmlns:p14="http://schemas.microsoft.com/office/powerpoint/2010/main" val="3841777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Семіотика культури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Кожній людині більш менш зрозуміла семіотика його рідної культури. Що ж до чужої культури, то, навіть доклавши величезні зусилля, важко досягти такого ж рівня, на якому знаходиться розуміння рідної культури. Мова будь-якої культури своєрідна і унікальна. Але у всіх культурах використовуються одні і ті ж типи знаків і знакових систем. Тому знати їх необхідно для розуміння будь-якої культури.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8370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Культура і цивілізація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Цивілізація виражає щось загальне, раціональне, стабільне. Вона являє собою систему відносин, закріплених у праві, у традиціях, способах ділової і побутової поведінки. Вони утворюють механізм, що гарантує функціональну стабільність суспільства. Цивілізація визначає загальне в співтовариствах, що виникають на базі однотипних технологій</a:t>
            </a:r>
            <a:r>
              <a:rPr lang="uk-UA" dirty="0" smtClean="0"/>
              <a:t>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2393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noos.com.ua/static/images/_publications/chich%C3%A9n_itz%C3%A1_re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71" y="1412776"/>
            <a:ext cx="7776864" cy="50428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Культура і цивілізація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11680" y="1671042"/>
            <a:ext cx="7595446" cy="4526280"/>
          </a:xfrm>
          <a:solidFill>
            <a:schemeClr val="bg1">
              <a:alpha val="4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uk-UA" dirty="0"/>
              <a:t>Якщо культура характеризує міру розвитку людини, то цивілізація характеризує суспільні умови цього розвитку, соціальне буття культури. Саме сьогодні проблеми і перспективи сучасної цивілізації набувають особливого сенсу, унаслідок протиріч і проблем глобального порядку, що здобувають усе більш гострий характер. Мова йде про збереження сучасної цивілізації, безумовному пріоритеті загальнолюдських інтересів, унаслідок чого соціально-політичні протиріччя у світі мають свою межу: вони не повинні руйнувати механізмів життєдіяльності людства. Запобігання термоядерної війни, об'єднання зусиль у протистоянні екологічній кризі, у рішенні енергетичної,продовольчої і сировинної проблеми - усе це необхідні передумови збереження і розвитку сучасної цивілізації.</a:t>
            </a:r>
          </a:p>
        </p:txBody>
      </p:sp>
    </p:spTree>
    <p:extLst>
      <p:ext uri="{BB962C8B-B14F-4D97-AF65-F5344CB8AC3E}">
        <p14:creationId xmlns:p14="http://schemas.microsoft.com/office/powerpoint/2010/main" val="398807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 useBgFill="1"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  </a:t>
            </a:r>
            <a:r>
              <a:rPr lang="ru-RU" i="1" dirty="0" smtClean="0"/>
              <a:t>Предмет </a:t>
            </a:r>
            <a:r>
              <a:rPr lang="ru-RU" i="1" dirty="0" err="1"/>
              <a:t>культурології</a:t>
            </a:r>
            <a:r>
              <a:rPr lang="ru-RU" i="1" dirty="0"/>
              <a:t>. </a:t>
            </a:r>
            <a:r>
              <a:rPr lang="ru-RU" i="1" dirty="0" err="1" smtClean="0"/>
              <a:t>Поняття</a:t>
            </a:r>
            <a:r>
              <a:rPr lang="ru-RU" i="1" dirty="0" smtClean="0"/>
              <a:t>            “</a:t>
            </a:r>
            <a:r>
              <a:rPr lang="ru-RU" i="1" dirty="0" err="1"/>
              <a:t>культурологія</a:t>
            </a:r>
            <a:r>
              <a:rPr lang="ru-RU" i="1" dirty="0"/>
              <a:t>” та “культура”.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  </a:t>
            </a:r>
            <a:r>
              <a:rPr lang="ru-RU" i="1" dirty="0" err="1" smtClean="0"/>
              <a:t>Види</a:t>
            </a:r>
            <a:r>
              <a:rPr lang="ru-RU" i="1" dirty="0"/>
              <a:t>, </a:t>
            </a:r>
            <a:r>
              <a:rPr lang="ru-RU" i="1" dirty="0" err="1"/>
              <a:t>методи</a:t>
            </a:r>
            <a:r>
              <a:rPr lang="ru-RU" i="1" dirty="0"/>
              <a:t>, </a:t>
            </a:r>
            <a:r>
              <a:rPr lang="ru-RU" i="1" dirty="0" err="1"/>
              <a:t>парадигми</a:t>
            </a:r>
            <a:r>
              <a:rPr lang="ru-RU" i="1" dirty="0"/>
              <a:t>. </a:t>
            </a:r>
            <a:endParaRPr lang="ru-RU" i="1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smtClean="0"/>
              <a:t>  </a:t>
            </a:r>
            <a:r>
              <a:rPr lang="ru-RU" i="1" dirty="0" err="1" smtClean="0"/>
              <a:t>Функції</a:t>
            </a:r>
            <a:r>
              <a:rPr lang="ru-RU" i="1" dirty="0" smtClean="0"/>
              <a:t> </a:t>
            </a:r>
            <a:r>
              <a:rPr lang="ru-RU" i="1" dirty="0" err="1"/>
              <a:t>культури</a:t>
            </a:r>
            <a:r>
              <a:rPr lang="ru-RU" i="1" dirty="0"/>
              <a:t>.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smtClean="0"/>
              <a:t>  </a:t>
            </a:r>
            <a:r>
              <a:rPr lang="ru-RU" i="1" dirty="0" err="1" smtClean="0"/>
              <a:t>Семіотика</a:t>
            </a:r>
            <a:r>
              <a:rPr lang="ru-RU" i="1" dirty="0" smtClean="0"/>
              <a:t> </a:t>
            </a:r>
            <a:r>
              <a:rPr lang="ru-RU" i="1" dirty="0" err="1"/>
              <a:t>культури</a:t>
            </a:r>
            <a:r>
              <a:rPr lang="ru-RU" i="1" dirty="0"/>
              <a:t>. </a:t>
            </a:r>
            <a:endParaRPr lang="ru-RU" i="1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smtClean="0"/>
              <a:t>  </a:t>
            </a:r>
            <a:r>
              <a:rPr lang="ru-RU" i="1" dirty="0" smtClean="0"/>
              <a:t>Культура </a:t>
            </a:r>
            <a:r>
              <a:rPr lang="ru-RU" i="1" dirty="0"/>
              <a:t>і </a:t>
            </a:r>
            <a:r>
              <a:rPr lang="ru-RU" i="1" dirty="0" err="1"/>
              <a:t>цивілізація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496026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Джерала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uk.wikipedia.org</a:t>
            </a:r>
            <a:endParaRPr lang="uk-UA" dirty="0" smtClean="0"/>
          </a:p>
          <a:p>
            <a:r>
              <a:rPr lang="en-US" dirty="0" smtClean="0"/>
              <a:t>repository.kpi.kharkov.ua</a:t>
            </a:r>
            <a:endParaRPr lang="uk-UA" dirty="0" smtClean="0"/>
          </a:p>
          <a:p>
            <a:r>
              <a:rPr lang="en-US" dirty="0" smtClean="0"/>
              <a:t>kimo.univ.kiev.ua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733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arhe.msk.ru/wp-content/uploads/2014/01/%D0%BF%D1%80%D0%B5%D0%B4%D0%BC%D0%B5%D1%82-%D0%BA%D1%83%D0%BB%D1%8C%D1%82%D1%83%D1%80%D0%BE%D0%BB%D0%BE%D0%B3%D0%B8%D0%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920880" cy="475252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572" y="1772816"/>
            <a:ext cx="7560840" cy="2718867"/>
          </a:xfrm>
          <a:solidFill>
            <a:schemeClr val="bg1">
              <a:alpha val="41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Культурологія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система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закономірності</a:t>
            </a:r>
            <a:r>
              <a:rPr lang="ru-RU" dirty="0"/>
              <a:t> й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. </a:t>
            </a:r>
            <a:r>
              <a:rPr lang="ru-RU" dirty="0" err="1"/>
              <a:t>Культурологія</a:t>
            </a:r>
            <a:r>
              <a:rPr lang="ru-RU" dirty="0"/>
              <a:t> </a:t>
            </a:r>
            <a:r>
              <a:rPr lang="ru-RU" dirty="0" err="1"/>
              <a:t>досліджує</a:t>
            </a:r>
            <a:r>
              <a:rPr lang="ru-RU" dirty="0"/>
              <a:t> генезис, </a:t>
            </a:r>
            <a:r>
              <a:rPr lang="ru-RU" dirty="0" err="1"/>
              <a:t>функціонування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060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Предмет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Предмет </a:t>
            </a:r>
            <a:r>
              <a:rPr lang="ru-RU" dirty="0" err="1"/>
              <a:t>культурології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, </a:t>
            </a:r>
            <a:r>
              <a:rPr lang="ru-RU" dirty="0" err="1"/>
              <a:t>структури</a:t>
            </a:r>
            <a:r>
              <a:rPr lang="ru-RU" dirty="0"/>
              <a:t>,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соціокультурного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і форм </a:t>
            </a:r>
            <a:r>
              <a:rPr lang="ru-RU" dirty="0" err="1"/>
              <a:t>цілеорієнтованої</a:t>
            </a:r>
            <a:r>
              <a:rPr lang="ru-RU" dirty="0"/>
              <a:t> практики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673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Сутність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до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сутності</a:t>
            </a:r>
            <a:r>
              <a:rPr lang="ru-RU" dirty="0"/>
              <a:t> </a:t>
            </a:r>
            <a:r>
              <a:rPr lang="ru-RU" dirty="0" err="1"/>
              <a:t>культурології</a:t>
            </a:r>
            <a:r>
              <a:rPr lang="ru-RU" dirty="0"/>
              <a:t>. </a:t>
            </a:r>
            <a:br>
              <a:rPr lang="ru-RU" dirty="0"/>
            </a:b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996952"/>
            <a:ext cx="2592288" cy="31393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/>
              <a:t>Перший</a:t>
            </a:r>
            <a:r>
              <a:rPr lang="ru-RU" dirty="0"/>
              <a:t> -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культурологію</a:t>
            </a:r>
            <a:r>
              <a:rPr lang="ru-RU" dirty="0"/>
              <a:t> як комплекс </a:t>
            </a:r>
            <a:r>
              <a:rPr lang="ru-RU" dirty="0" err="1"/>
              <a:t>дисциплін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вивчають</a:t>
            </a:r>
            <a:r>
              <a:rPr lang="ru-RU" dirty="0"/>
              <a:t> культуру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історичному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функціонуванні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система </a:t>
            </a:r>
            <a:r>
              <a:rPr lang="ru-RU" dirty="0" err="1"/>
              <a:t>знань</a:t>
            </a:r>
            <a:r>
              <a:rPr lang="ru-RU" dirty="0"/>
              <a:t> про культуру.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61331" y="2996952"/>
            <a:ext cx="2664296" cy="286232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b="1" dirty="0" smtClean="0"/>
              <a:t>Другий </a:t>
            </a:r>
            <a:r>
              <a:rPr lang="uk-UA" dirty="0" smtClean="0"/>
              <a:t>- представляє культурологію як один з розділів дисциплін, які вивчають культуру. У цьому плані можливе ототожнення культурології з такою дисципліною як соціологія культури і т.п. 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2996952"/>
            <a:ext cx="2376264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 err="1" smtClean="0"/>
              <a:t>Третій</a:t>
            </a:r>
            <a:r>
              <a:rPr lang="ru-RU" dirty="0" smtClean="0"/>
              <a:t> - 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культурологію</a:t>
            </a:r>
            <a:r>
              <a:rPr lang="ru-RU" dirty="0" smtClean="0"/>
              <a:t> як </a:t>
            </a:r>
            <a:r>
              <a:rPr lang="ru-RU" dirty="0" err="1" smtClean="0"/>
              <a:t>самостійну</a:t>
            </a:r>
            <a:r>
              <a:rPr lang="ru-RU" dirty="0" smtClean="0"/>
              <a:t> </a:t>
            </a:r>
            <a:r>
              <a:rPr lang="ru-RU" dirty="0" err="1" smtClean="0"/>
              <a:t>наукову</a:t>
            </a:r>
            <a:r>
              <a:rPr lang="ru-RU" dirty="0" smtClean="0"/>
              <a:t> </a:t>
            </a:r>
            <a:r>
              <a:rPr lang="ru-RU" dirty="0" err="1" smtClean="0"/>
              <a:t>дисципліну</a:t>
            </a:r>
            <a:r>
              <a:rPr lang="ru-RU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834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http://medzhibozh.ucoz.ru/1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1" t="-448" r="381" b="26988"/>
          <a:stretch/>
        </p:blipFill>
        <p:spPr bwMode="auto">
          <a:xfrm>
            <a:off x="470810" y="1556792"/>
            <a:ext cx="8205646" cy="4520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КУЛЬТУРА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382" y="1628800"/>
            <a:ext cx="8185074" cy="3438947"/>
          </a:xfrm>
          <a:solidFill>
            <a:schemeClr val="bg1">
              <a:alpha val="41000"/>
            </a:schemeClr>
          </a:solidFill>
          <a:ln>
            <a:solidFill>
              <a:schemeClr val="bg1">
                <a:alpha val="43000"/>
              </a:schemeClr>
            </a:solidFill>
          </a:ln>
        </p:spPr>
        <p:txBody>
          <a:bodyPr/>
          <a:lstStyle/>
          <a:p>
            <a:r>
              <a:rPr lang="vi-VN" dirty="0"/>
              <a:t>Культу́ра (лат. </a:t>
            </a:r>
            <a:r>
              <a:rPr lang="en-US" dirty="0"/>
              <a:t>Culture — «</a:t>
            </a:r>
            <a:r>
              <a:rPr lang="vi-VN" dirty="0"/>
              <a:t>обробіток», «обробляти») — сукупність матеріальних та духовних цінностей, </a:t>
            </a:r>
            <a:r>
              <a:rPr lang="vi-VN" dirty="0" smtClean="0"/>
              <a:t>створених</a:t>
            </a:r>
            <a:r>
              <a:rPr lang="en-US" dirty="0" smtClean="0"/>
              <a:t> </a:t>
            </a:r>
            <a:r>
              <a:rPr lang="vi-VN" dirty="0" smtClean="0"/>
              <a:t>людством </a:t>
            </a:r>
            <a:r>
              <a:rPr lang="vi-VN" dirty="0"/>
              <a:t>протягом його історії; історично набутий набір правил всередині соціуму для його збереження </a:t>
            </a:r>
            <a:r>
              <a:rPr lang="vi-VN" dirty="0" smtClean="0"/>
              <a:t>та</a:t>
            </a:r>
            <a:r>
              <a:rPr lang="en-US" dirty="0" smtClean="0"/>
              <a:t> </a:t>
            </a:r>
            <a:r>
              <a:rPr lang="vi-VN" dirty="0" smtClean="0"/>
              <a:t>гармонізації</a:t>
            </a:r>
            <a:r>
              <a:rPr lang="vi-VN" dirty="0"/>
              <a:t>. </a:t>
            </a:r>
            <a:endParaRPr lang="uk-UA" dirty="0"/>
          </a:p>
        </p:txBody>
      </p:sp>
      <p:sp>
        <p:nvSpPr>
          <p:cNvPr id="4" name="AutoShape 6" descr="http://medzhibozh.ucoz.ru/1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3319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Навіть</a:t>
            </a:r>
            <a:r>
              <a:rPr lang="ru-RU" dirty="0"/>
              <a:t> в рамках одного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матеріальну</a:t>
            </a:r>
            <a:r>
              <a:rPr lang="ru-RU" dirty="0"/>
              <a:t>, </a:t>
            </a:r>
            <a:r>
              <a:rPr lang="ru-RU" dirty="0" err="1"/>
              <a:t>духовну</a:t>
            </a:r>
            <a:r>
              <a:rPr lang="ru-RU" dirty="0"/>
              <a:t>, </a:t>
            </a:r>
            <a:r>
              <a:rPr lang="ru-RU" dirty="0" err="1"/>
              <a:t>художню</a:t>
            </a:r>
            <a:r>
              <a:rPr lang="ru-RU" dirty="0"/>
              <a:t> і </a:t>
            </a:r>
            <a:r>
              <a:rPr lang="ru-RU" dirty="0" err="1"/>
              <a:t>фізичну</a:t>
            </a:r>
            <a:r>
              <a:rPr lang="ru-RU" dirty="0"/>
              <a:t> культуру.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774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</a:t>
            </a:r>
            <a:r>
              <a:rPr lang="uk-UA" dirty="0" err="1" smtClean="0"/>
              <a:t>іальна</a:t>
            </a:r>
            <a:r>
              <a:rPr lang="uk-UA" dirty="0" smtClean="0"/>
              <a:t> культура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Матеріальна</a:t>
            </a:r>
            <a:r>
              <a:rPr lang="ru-RU" dirty="0"/>
              <a:t> культура заснована на </a:t>
            </a:r>
            <a:r>
              <a:rPr lang="ru-RU" dirty="0" err="1"/>
              <a:t>раціональному</a:t>
            </a:r>
            <a:r>
              <a:rPr lang="ru-RU" dirty="0"/>
              <a:t>, репродуктивному </a:t>
            </a:r>
            <a:r>
              <a:rPr lang="ru-RU" dirty="0" err="1"/>
              <a:t>типі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виражається</a:t>
            </a:r>
            <a:r>
              <a:rPr lang="ru-RU" dirty="0"/>
              <a:t> в </a:t>
            </a:r>
            <a:r>
              <a:rPr lang="ru-RU" dirty="0" err="1"/>
              <a:t>об'єктивно-наочній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задовольняє</a:t>
            </a:r>
            <a:r>
              <a:rPr lang="ru-RU" dirty="0"/>
              <a:t> </a:t>
            </a:r>
            <a:r>
              <a:rPr lang="ru-RU" dirty="0" err="1"/>
              <a:t>первинній</a:t>
            </a:r>
            <a:r>
              <a:rPr lang="ru-RU" dirty="0"/>
              <a:t> </a:t>
            </a:r>
            <a:r>
              <a:rPr lang="ru-RU" dirty="0" err="1"/>
              <a:t>потребі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8895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Духовна культура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Духовна культура заснована на </a:t>
            </a:r>
            <a:r>
              <a:rPr lang="ru-RU" dirty="0" err="1"/>
              <a:t>раціональному</a:t>
            </a:r>
            <a:r>
              <a:rPr lang="ru-RU" dirty="0"/>
              <a:t>, </a:t>
            </a:r>
            <a:r>
              <a:rPr lang="ru-RU" dirty="0" err="1"/>
              <a:t>творчому</a:t>
            </a:r>
            <a:r>
              <a:rPr lang="ru-RU" dirty="0"/>
              <a:t> </a:t>
            </a:r>
            <a:r>
              <a:rPr lang="ru-RU" dirty="0" err="1"/>
              <a:t>типі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виражається</a:t>
            </a:r>
            <a:r>
              <a:rPr lang="ru-RU" dirty="0"/>
              <a:t> в </a:t>
            </a:r>
            <a:r>
              <a:rPr lang="ru-RU" dirty="0" err="1"/>
              <a:t>суб'єктивній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задовольняє</a:t>
            </a:r>
            <a:r>
              <a:rPr lang="ru-RU" dirty="0"/>
              <a:t> </a:t>
            </a:r>
            <a:r>
              <a:rPr lang="ru-RU" dirty="0" err="1"/>
              <a:t>вторинні</a:t>
            </a:r>
            <a:r>
              <a:rPr lang="ru-RU" dirty="0"/>
              <a:t> потреби </a:t>
            </a:r>
            <a:r>
              <a:rPr lang="ru-RU" dirty="0" err="1"/>
              <a:t>людини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2430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</TotalTime>
  <Words>684</Words>
  <Application>Microsoft Office PowerPoint</Application>
  <PresentationFormat>Экран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Литейная</vt:lpstr>
      <vt:lpstr>Предмет культурології як науки про культуру</vt:lpstr>
      <vt:lpstr>План</vt:lpstr>
      <vt:lpstr>Вступ</vt:lpstr>
      <vt:lpstr>Предмет</vt:lpstr>
      <vt:lpstr>Сутність</vt:lpstr>
      <vt:lpstr>КУЛЬТУРА</vt:lpstr>
      <vt:lpstr>Види культури</vt:lpstr>
      <vt:lpstr>Матеріальна культура</vt:lpstr>
      <vt:lpstr>Духовна культура</vt:lpstr>
      <vt:lpstr>Художня культура</vt:lpstr>
      <vt:lpstr>Фізична культура</vt:lpstr>
      <vt:lpstr>Концепції та парадигми</vt:lpstr>
      <vt:lpstr>Концепції та парадигми</vt:lpstr>
      <vt:lpstr>Основні функції</vt:lpstr>
      <vt:lpstr>Основні функції культури:</vt:lpstr>
      <vt:lpstr>Семіотика культури</vt:lpstr>
      <vt:lpstr>Семіотика культури</vt:lpstr>
      <vt:lpstr>Культура і цивілізація</vt:lpstr>
      <vt:lpstr>Культура і цивілізація</vt:lpstr>
      <vt:lpstr>Джерала</vt:lpstr>
    </vt:vector>
  </TitlesOfParts>
  <Company>maksim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культурології як науки про культуру</dc:title>
  <dc:creator>Administrator</dc:creator>
  <cp:lastModifiedBy>Administrator</cp:lastModifiedBy>
  <cp:revision>9</cp:revision>
  <dcterms:created xsi:type="dcterms:W3CDTF">2015-01-30T19:46:42Z</dcterms:created>
  <dcterms:modified xsi:type="dcterms:W3CDTF">2015-02-22T18:31:25Z</dcterms:modified>
</cp:coreProperties>
</file>